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3"/>
  </p:notesMasterIdLst>
  <p:sldIdLst>
    <p:sldId id="305" r:id="rId2"/>
    <p:sldId id="306" r:id="rId3"/>
    <p:sldId id="300" r:id="rId4"/>
    <p:sldId id="308" r:id="rId5"/>
    <p:sldId id="310" r:id="rId6"/>
    <p:sldId id="309" r:id="rId7"/>
    <p:sldId id="281" r:id="rId8"/>
    <p:sldId id="307" r:id="rId9"/>
    <p:sldId id="282" r:id="rId10"/>
    <p:sldId id="302" r:id="rId11"/>
    <p:sldId id="312" r:id="rId12"/>
    <p:sldId id="314" r:id="rId13"/>
    <p:sldId id="316" r:id="rId14"/>
    <p:sldId id="315" r:id="rId15"/>
    <p:sldId id="284" r:id="rId16"/>
    <p:sldId id="293" r:id="rId17"/>
    <p:sldId id="277" r:id="rId18"/>
    <p:sldId id="313" r:id="rId19"/>
    <p:sldId id="274" r:id="rId20"/>
    <p:sldId id="275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FF00"/>
    <a:srgbClr val="FFFF99"/>
    <a:srgbClr val="FFFF66"/>
    <a:srgbClr val="00FFFF"/>
    <a:srgbClr val="FF0066"/>
    <a:srgbClr val="CC00FF"/>
    <a:srgbClr val="3333FF"/>
    <a:srgbClr val="FF00FF"/>
    <a:srgbClr val="00CC00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50" autoAdjust="0"/>
  </p:normalViewPr>
  <p:slideViewPr>
    <p:cSldViewPr>
      <p:cViewPr>
        <p:scale>
          <a:sx n="66" d="100"/>
          <a:sy n="66" d="100"/>
        </p:scale>
        <p:origin x="-1494" y="-3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CAECD-9822-4C26-AFC4-0C0E5EC15333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5E4FF-521A-4C02-B2CD-6F1024A670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110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90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90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90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905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905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25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AACE-E388-4EEF-906E-FF8EDFCCE731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893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89CE-82C9-4D20-9759-8650F5154B3C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16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190-7610-47E3-BE57-6C3F98DF81C4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14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EC2-79DF-4FE7-8E4E-718CA0D62A53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430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3E3-A318-47DC-8D32-9FB09CC06E04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60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B815-67D6-4822-8AB9-746C87FE70DC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789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1704-66E2-4A51-8D35-C49640037013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040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415C-874A-4140-9325-18EA1B469E21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39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64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994-904B-4861-8349-03D319864470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466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3EA-12A6-43F4-87E1-5A17156E121D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641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DA7C-8050-4AD3-B34F-0BBD96BBA40F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302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9:47 AM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4165" flipV="1">
            <a:off x="162080" y="171432"/>
            <a:ext cx="1652610" cy="16423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02591" flipV="1">
            <a:off x="90045" y="5129810"/>
            <a:ext cx="1796680" cy="16764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2409" flipV="1">
            <a:off x="7414202" y="124948"/>
            <a:ext cx="1495116" cy="1459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78792" y="86035"/>
            <a:ext cx="9143428" cy="6750333"/>
            <a:chOff x="-11691" y="13855"/>
            <a:chExt cx="9072564" cy="6858000"/>
          </a:xfrm>
        </p:grpSpPr>
        <p:sp>
          <p:nvSpPr>
            <p:cNvPr id="11" name="Rectangle 10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57150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57150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Oval 12"/>
          <p:cNvSpPr/>
          <p:nvPr/>
        </p:nvSpPr>
        <p:spPr>
          <a:xfrm rot="10800000" flipH="1" flipV="1">
            <a:off x="1493141" y="1023093"/>
            <a:ext cx="6409204" cy="561981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66362" y="2779488"/>
            <a:ext cx="45237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b="1" dirty="0" smtClean="0">
                <a:solidFill>
                  <a:srgbClr val="C00000"/>
                </a:solidFill>
              </a:rPr>
              <a:t> </a:t>
            </a:r>
            <a:endParaRPr lang="bn-BD" sz="8800" b="1" dirty="0">
              <a:solidFill>
                <a:srgbClr val="C00000"/>
              </a:solidFill>
            </a:endParaRPr>
          </a:p>
        </p:txBody>
      </p:sp>
      <p:sp>
        <p:nvSpPr>
          <p:cNvPr id="18" name="Date Placeholder 52"/>
          <p:cNvSpPr txBox="1">
            <a:spLocks/>
          </p:cNvSpPr>
          <p:nvPr/>
        </p:nvSpPr>
        <p:spPr>
          <a:xfrm>
            <a:off x="6324600" y="63246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3484AB-E9D6-413A-94E9-B5B472E0DC44}" type="datetime13">
              <a:rPr lang="en-US" smtClean="0"/>
              <a:pPr/>
              <a:t>9:47:06 AM</a:t>
            </a:fld>
            <a:endParaRPr lang="en-US" dirty="0"/>
          </a:p>
        </p:txBody>
      </p:sp>
      <p:pic>
        <p:nvPicPr>
          <p:cNvPr id="16" name="Picture 15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2409" flipV="1">
            <a:off x="7566602" y="277348"/>
            <a:ext cx="1495116" cy="1459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95153" flipV="1">
            <a:off x="7661283" y="5102501"/>
            <a:ext cx="1495116" cy="1459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84104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5600" y="762000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474" y="1536856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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ধারার সাধারণ পদ: </a:t>
            </a:r>
          </a:p>
          <a:p>
            <a:pPr algn="just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মনেকরি, যেকোনো সমান্তর ধারার প্রথম পদ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সাধরণ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তাহলে ধারাটির –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১। 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n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তম পদ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=a+(n-l)d </a:t>
            </a: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    ২।প্রথম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n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পদের যোগফল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=n/2{2a+(n-l)d}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  <a:sym typeface="Symbol"/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  <a:sym typeface="Symbol"/>
            </a:endParaRPr>
          </a:p>
          <a:p>
            <a:pPr algn="just"/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11729" y="1392374"/>
            <a:ext cx="8492835" cy="49765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aque 19"/>
          <p:cNvSpPr/>
          <p:nvPr/>
        </p:nvSpPr>
        <p:spPr>
          <a:xfrm>
            <a:off x="27710" y="96980"/>
            <a:ext cx="8991153" cy="8936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23" name="Rectangle 2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125133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5600" y="762000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3716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1.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নিচের ধারাটি লক্ষ করঃ</a:t>
            </a:r>
          </a:p>
          <a:p>
            <a:pPr algn="just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2+5+8+11+14+………………</a:t>
            </a:r>
          </a:p>
          <a:p>
            <a:pPr algn="just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endParaRPr lang="bn-BD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ক)ধারাটি কি ধরনের?</a:t>
            </a: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খ)ধারাটির দশম পদ নির্ণয় কর?</a:t>
            </a: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গ)ধারাটির প্রথম দশটি পদের যোগফল নির্ণয় কর?</a:t>
            </a: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729" y="1392374"/>
            <a:ext cx="8492835" cy="49765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aque 19"/>
          <p:cNvSpPr/>
          <p:nvPr/>
        </p:nvSpPr>
        <p:spPr>
          <a:xfrm>
            <a:off x="27710" y="96980"/>
            <a:ext cx="8991153" cy="8936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23" name="Rectangle 2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125133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5600" y="762000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474" y="1536856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সমাধান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                        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(ক)</a:t>
            </a:r>
          </a:p>
          <a:p>
            <a:pPr algn="just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2+5+8+11+14+………………</a:t>
            </a:r>
            <a:endParaRPr lang="bn-BD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just"/>
            <a:r>
              <a:rPr lang="bn-BD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এখানে </a:t>
            </a:r>
          </a:p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১ম পদ ও ২য়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পদের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5-2=3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২য় পদ ও ৩য়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পদের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8-5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=3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 ৩য়  পদ ও ৪র্থ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পদের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11-8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=3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 ৪র্থ  পদ ও ৫ম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পদের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14-11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=3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যেহেতু সকল ক্ষেত্রে বিয়োগফল সমান ফলে ইহা একটি সমান্তর ধারা  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729" y="1392374"/>
            <a:ext cx="8492835" cy="49765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aque 19"/>
          <p:cNvSpPr/>
          <p:nvPr/>
        </p:nvSpPr>
        <p:spPr>
          <a:xfrm>
            <a:off x="27710" y="96980"/>
            <a:ext cx="8991153" cy="8936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23" name="Rectangle 2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125133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5600" y="762000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2474" y="1536856"/>
            <a:ext cx="8458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                         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(খ) </a:t>
            </a:r>
          </a:p>
          <a:p>
            <a:pPr algn="just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2+5+8+11+14+………………</a:t>
            </a:r>
            <a:endParaRPr lang="bn-BD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just"/>
            <a:r>
              <a:rPr lang="bn-BD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এখানে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just"/>
            <a:r>
              <a:rPr lang="bn-BD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প্রথম  পদ </a:t>
            </a:r>
            <a:r>
              <a:rPr lang="bn-BD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=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2</a:t>
            </a:r>
            <a:endParaRPr lang="bn-BD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সাধারণ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d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5-2=3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আমরা জানি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n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তম পদ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=a+(n-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)d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 সুতরাং দশম পদ =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a+(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10-l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)d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=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2+9×3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=2+27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=29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যেহেতু সকল ক্ষেত্রে বিয়োগফল সমান ফলে ইহা একটি সমান্তর ধারা  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729" y="1392374"/>
            <a:ext cx="8492835" cy="49765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aque 19"/>
          <p:cNvSpPr/>
          <p:nvPr/>
        </p:nvSpPr>
        <p:spPr>
          <a:xfrm>
            <a:off x="27710" y="96980"/>
            <a:ext cx="8991153" cy="8936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23" name="Rectangle 2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125133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5600" y="762000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536856"/>
            <a:ext cx="827487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                                   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(গ)</a:t>
            </a:r>
          </a:p>
          <a:p>
            <a:pPr algn="just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2+5+8+11+14+………………</a:t>
            </a:r>
            <a:endParaRPr lang="bn-BD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just"/>
            <a:r>
              <a:rPr lang="bn-BD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এখানে       </a:t>
            </a:r>
          </a:p>
          <a:p>
            <a:pPr algn="just"/>
            <a:r>
              <a:rPr lang="bn-BD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প্রথম  পদ </a:t>
            </a:r>
            <a:r>
              <a:rPr lang="bn-BD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=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2</a:t>
            </a:r>
            <a:endParaRPr lang="bn-BD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সাধারণ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d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5-2</a:t>
            </a:r>
            <a:endParaRPr lang="bn-BD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  <a:sym typeface="Wingdings 2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প্রথম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n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পদের যোগফল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=n/2{2a+(n-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1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)d}</a:t>
            </a:r>
            <a:endParaRPr lang="bn-BD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প্রথম ১০ টি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পদের যোগফল =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Symbol"/>
              </a:rPr>
              <a:t>10/2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{2×2+(10-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1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)2}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=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5(4+9×2)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=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5(4+18)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                                  =5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22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                                  =110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729" y="1392374"/>
            <a:ext cx="8492835" cy="49765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aque 19"/>
          <p:cNvSpPr/>
          <p:nvPr/>
        </p:nvSpPr>
        <p:spPr>
          <a:xfrm>
            <a:off x="27710" y="96980"/>
            <a:ext cx="8991153" cy="8936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23" name="Rectangle 2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125133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6155545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04800" y="164927"/>
            <a:ext cx="8991153" cy="893620"/>
            <a:chOff x="27710" y="96980"/>
            <a:chExt cx="8991153" cy="893620"/>
          </a:xfrm>
        </p:grpSpPr>
        <p:sp>
          <p:nvSpPr>
            <p:cNvPr id="25" name="Plaque 24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gradFill flip="none" rotWithShape="1">
              <a:gsLst>
                <a:gs pos="10000">
                  <a:srgbClr val="CBCBCB">
                    <a:alpha val="60000"/>
                  </a:srgbClr>
                </a:gs>
                <a:gs pos="22000">
                  <a:srgbClr val="009900"/>
                </a:gs>
                <a:gs pos="51000">
                  <a:srgbClr val="FFFF00"/>
                </a:gs>
                <a:gs pos="100000">
                  <a:srgbClr val="B2B2B2"/>
                </a:gs>
                <a:gs pos="100000">
                  <a:srgbClr val="EAEAE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perspective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>
              <a:off x="1832292" y="217292"/>
              <a:ext cx="5209450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5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-3571" y="100908"/>
            <a:ext cx="9143428" cy="6750333"/>
            <a:chOff x="-12648" y="25075"/>
            <a:chExt cx="9143428" cy="6750333"/>
          </a:xfrm>
        </p:grpSpPr>
        <p:grpSp>
          <p:nvGrpSpPr>
            <p:cNvPr id="27" name="Group 26"/>
            <p:cNvGrpSpPr/>
            <p:nvPr/>
          </p:nvGrpSpPr>
          <p:grpSpPr>
            <a:xfrm>
              <a:off x="-12648" y="25075"/>
              <a:ext cx="9143428" cy="6750333"/>
              <a:chOff x="-11691" y="13855"/>
              <a:chExt cx="9072564" cy="68580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-11691" y="13855"/>
                <a:ext cx="9072564" cy="6858000"/>
              </a:xfrm>
              <a:prstGeom prst="rect">
                <a:avLst/>
              </a:prstGeom>
              <a:noFill/>
              <a:ln w="193675"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4691" y="124686"/>
                <a:ext cx="8797638" cy="6636329"/>
              </a:xfrm>
              <a:prstGeom prst="rect">
                <a:avLst/>
              </a:prstGeom>
              <a:noFill/>
              <a:ln w="142875">
                <a:solidFill>
                  <a:srgbClr val="FF9900"/>
                </a:solidFill>
              </a:ln>
              <a:effectLst>
                <a:reflection endPos="0" dist="50800" dir="5400000" sy="-100000" algn="bl" rotWithShape="0"/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194074" y="6129570"/>
              <a:ext cx="8741772" cy="0"/>
            </a:xfrm>
            <a:prstGeom prst="line">
              <a:avLst/>
            </a:prstGeom>
            <a:ln w="1333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94074" y="312957"/>
            <a:ext cx="1683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৭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32324" y="335012"/>
            <a:ext cx="1683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৭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9400" y="203122"/>
            <a:ext cx="3124200" cy="787478"/>
          </a:xfrm>
          <a:prstGeom prst="rect">
            <a:avLst/>
          </a:prstGeom>
        </p:spPr>
        <p:txBody>
          <a:bodyPr wrap="none">
            <a:prstTxWarp prst="textDoubleWave1">
              <a:avLst>
                <a:gd name="adj1" fmla="val 6250"/>
                <a:gd name="adj2" fmla="val 1330"/>
              </a:avLst>
            </a:prstTxWarp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9052" y="1324928"/>
            <a:ext cx="8183939" cy="4572000"/>
            <a:chOff x="5474409" y="2523043"/>
            <a:chExt cx="8183939" cy="4572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" name="Flowchart: Decision 11"/>
            <p:cNvSpPr/>
            <p:nvPr/>
          </p:nvSpPr>
          <p:spPr>
            <a:xfrm>
              <a:off x="5508653" y="2523043"/>
              <a:ext cx="8149695" cy="4572000"/>
            </a:xfrm>
            <a:prstGeom prst="flowChartDecision">
              <a:avLst/>
            </a:prstGeom>
            <a:grp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74409" y="4246115"/>
              <a:ext cx="814969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3333FF"/>
                  </a:solidFill>
                  <a:sym typeface="Wingdings 3"/>
                </a:rPr>
                <a:t></a:t>
              </a:r>
              <a:r>
                <a:rPr lang="en-US" sz="3600" b="1" dirty="0" smtClean="0">
                  <a:solidFill>
                    <a:srgbClr val="CC00FF"/>
                  </a:solidFill>
                  <a:sym typeface="Wingdings 3"/>
                </a:rPr>
                <a:t> 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  <a:sym typeface="Wingdings 3"/>
                </a:rPr>
                <a:t>১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  <a:sym typeface="Wingdings 3"/>
                </a:rPr>
                <a:t>.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সমস্যা </a:t>
              </a:r>
              <a:r>
                <a:rPr lang="bn-BD" sz="3600" dirty="0">
                  <a:latin typeface="NikoshBAN" pitchFamily="2" charset="0"/>
                  <a:cs typeface="NikoshBAN" pitchFamily="2" charset="0"/>
                </a:rPr>
                <a:t>:  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16 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bn-BD" sz="3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24</a:t>
              </a:r>
              <a:r>
                <a:rPr lang="bn-BD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bn-BD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32</a:t>
              </a:r>
              <a:r>
                <a:rPr lang="bn-BD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+…..</a:t>
              </a:r>
              <a:r>
                <a:rPr lang="bn-BD" sz="3600" dirty="0" smtClean="0">
                  <a:latin typeface="Times New Roman" pitchFamily="18" charset="0"/>
                  <a:cs typeface="Times New Roman" pitchFamily="18" charset="0"/>
                </a:rPr>
                <a:t>...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. 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ধারাটির সপ্তম পদ  নির্ণয়  কর। 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147606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7710" y="96980"/>
            <a:ext cx="8991153" cy="893620"/>
            <a:chOff x="27710" y="96980"/>
            <a:chExt cx="8991153" cy="893620"/>
          </a:xfrm>
        </p:grpSpPr>
        <p:sp>
          <p:nvSpPr>
            <p:cNvPr id="31" name="Plaque 30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gradFill flip="none" rotWithShape="1">
              <a:gsLst>
                <a:gs pos="10000">
                  <a:srgbClr val="CBCBCB">
                    <a:alpha val="60000"/>
                  </a:srgbClr>
                </a:gs>
                <a:gs pos="22000">
                  <a:srgbClr val="009900"/>
                </a:gs>
                <a:gs pos="51000">
                  <a:srgbClr val="FFFF00"/>
                </a:gs>
                <a:gs pos="100000">
                  <a:srgbClr val="B2B2B2"/>
                </a:gs>
                <a:gs pos="100000">
                  <a:srgbClr val="EAEAE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perspective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/>
          </p:nvSpPr>
          <p:spPr>
            <a:xfrm>
              <a:off x="290940" y="217292"/>
              <a:ext cx="8533954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        </a:t>
              </a:r>
              <a:r>
                <a:rPr lang="bn-BD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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কাজের 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সমাধান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</a:t>
              </a:r>
              <a:endPara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23" name="Rectangle 2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228600" y="1295400"/>
            <a:ext cx="92347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সমাধান: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+ 16 +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bn-BD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bn-BD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+…..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...........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bn-BD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এখানে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১ম পদ ও ২য়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পদের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32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16-8=8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২য় পদ ও ৩য়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পদের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32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24-16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=8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 ৩য়  পদ ও ৪র্থ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পদের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32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32-24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=8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যেহেতু সকল ক্ষেত্রে বিয়োগফল সমান ফলে ইহা একটি সমান্তর ধারা   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7797810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58209" y="3124200"/>
            <a:ext cx="8451270" cy="2063582"/>
            <a:chOff x="188203" y="896990"/>
            <a:chExt cx="8534400" cy="3213243"/>
          </a:xfrm>
        </p:grpSpPr>
        <p:sp>
          <p:nvSpPr>
            <p:cNvPr id="17" name="Can 16"/>
            <p:cNvSpPr/>
            <p:nvPr/>
          </p:nvSpPr>
          <p:spPr>
            <a:xfrm>
              <a:off x="188203" y="896990"/>
              <a:ext cx="8534400" cy="2373049"/>
            </a:xfrm>
            <a:prstGeom prst="can">
              <a:avLst>
                <a:gd name="adj" fmla="val 13636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9435" y="1761934"/>
              <a:ext cx="8382000" cy="2348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sym typeface="Wingdings 3"/>
                </a:rPr>
                <a:t></a:t>
              </a:r>
              <a:r>
                <a:rPr lang="bn-BD" sz="2800" b="1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  <a:sym typeface="Wingdings 3"/>
                </a:rPr>
                <a:t>২ ।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সমস্যা 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9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15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bn-BD" sz="2800" dirty="0" smtClean="0">
                  <a:latin typeface="Times New Roman" pitchFamily="18" charset="0"/>
                  <a:cs typeface="Times New Roman" pitchFamily="18" charset="0"/>
                </a:rPr>
                <a:t>.......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ধারাটির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প্রথম চৌদ্দটি পদের সমষ্টি নির্ণয় কর।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6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6169400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22550" y="1443330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১৫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795" y="1370599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১৫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7710" y="96980"/>
            <a:ext cx="8991153" cy="893620"/>
            <a:chOff x="27710" y="96980"/>
            <a:chExt cx="8991153" cy="893620"/>
          </a:xfrm>
        </p:grpSpPr>
        <p:sp>
          <p:nvSpPr>
            <p:cNvPr id="31" name="Plaque 30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/>
          </p:nvSpPr>
          <p:spPr>
            <a:xfrm>
              <a:off x="290940" y="217292"/>
              <a:ext cx="8533954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</a:t>
              </a:r>
              <a:r>
                <a:rPr lang="bn-BD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               </a:t>
              </a:r>
              <a:r>
                <a:rPr lang="bn-BD" sz="4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  <a:sym typeface="Wingdings 2"/>
                </a:rPr>
                <a:t></a:t>
              </a:r>
              <a:r>
                <a:rPr lang="bn-BD" sz="54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দলীয় কাজ </a:t>
              </a:r>
              <a:r>
                <a:rPr lang="bn-BD" sz="4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  <a:sym typeface="Wingdings 2"/>
                </a:rPr>
                <a:t></a:t>
              </a:r>
              <a:endParaRPr lang="bn-B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95657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n 16"/>
          <p:cNvSpPr/>
          <p:nvPr/>
        </p:nvSpPr>
        <p:spPr>
          <a:xfrm>
            <a:off x="0" y="1066800"/>
            <a:ext cx="9144000" cy="5791200"/>
          </a:xfrm>
          <a:prstGeom prst="can">
            <a:avLst>
              <a:gd name="adj" fmla="val 1363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সমস্যা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+ 9 + 15 + 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.......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ধারাটির প্রথম চৌদ্দটি পদের সমষ্টি নির্ণয় কর। </a:t>
            </a:r>
            <a:r>
              <a:rPr lang="bn-BD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এখানে       </a:t>
            </a:r>
          </a:p>
          <a:p>
            <a:pPr algn="just"/>
            <a:r>
              <a:rPr lang="bn-BD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প্রথম  পদ =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3</a:t>
            </a:r>
            <a:endParaRPr lang="bn-BD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সাধারণ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3"/>
              </a:rPr>
              <a:t>d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32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Wingdings 2"/>
              </a:rPr>
              <a:t>9-3=6</a:t>
            </a:r>
            <a:endParaRPr lang="bn-BD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  <a:sym typeface="Wingdings 2"/>
            </a:endParaRPr>
          </a:p>
          <a:p>
            <a:pPr algn="just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প্রথম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n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পদের যোগফল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=n/2{2a+(n-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1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)d}</a:t>
            </a:r>
            <a:endParaRPr lang="bn-BD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প্রথম ১০ টি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পদের যোগফল =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  <a:sym typeface="Symbol"/>
              </a:rPr>
              <a:t>14/2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{2×2+(14-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1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6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}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=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7(4+13×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6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=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7(4+78)</a:t>
            </a:r>
          </a:p>
          <a:p>
            <a:pPr algn="just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                                  =7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82</a:t>
            </a:r>
          </a:p>
          <a:p>
            <a:pPr algn="just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                                  =574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 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6169400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" name="Group 29"/>
          <p:cNvGrpSpPr/>
          <p:nvPr/>
        </p:nvGrpSpPr>
        <p:grpSpPr>
          <a:xfrm>
            <a:off x="27710" y="96980"/>
            <a:ext cx="8991153" cy="893620"/>
            <a:chOff x="27710" y="96980"/>
            <a:chExt cx="8991153" cy="893620"/>
          </a:xfrm>
        </p:grpSpPr>
        <p:sp>
          <p:nvSpPr>
            <p:cNvPr id="31" name="Plaque 30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/>
          </p:nvSpPr>
          <p:spPr>
            <a:xfrm>
              <a:off x="290940" y="217292"/>
              <a:ext cx="8533954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</a:t>
              </a:r>
              <a:r>
                <a:rPr lang="bn-BD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               </a:t>
              </a:r>
              <a:r>
                <a:rPr lang="bn-BD" sz="4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  <a:sym typeface="Wingdings 2"/>
                </a:rPr>
                <a:t></a:t>
              </a:r>
              <a:r>
                <a:rPr lang="bn-BD" sz="54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দলীয় কাজ </a:t>
              </a:r>
              <a:r>
                <a:rPr lang="bn-BD" sz="4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  <a:sym typeface="Wingdings 2"/>
                </a:rPr>
                <a:t></a:t>
              </a:r>
              <a:endParaRPr lang="bn-B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95657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que 49"/>
          <p:cNvSpPr/>
          <p:nvPr/>
        </p:nvSpPr>
        <p:spPr>
          <a:xfrm>
            <a:off x="106445" y="134591"/>
            <a:ext cx="8991153" cy="10460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-990600" y="-609600"/>
            <a:ext cx="10972800" cy="7848600"/>
            <a:chOff x="-11691" y="13855"/>
            <a:chExt cx="9326904" cy="6858000"/>
          </a:xfrm>
        </p:grpSpPr>
        <p:sp>
          <p:nvSpPr>
            <p:cNvPr id="53" name="Rectangle 5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7575" y="13855"/>
              <a:ext cx="8797638" cy="663632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dirty="0" smtClean="0"/>
                <a:t> 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57200" y="381000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সময় : ৫ মিনিট</a:t>
            </a:r>
            <a:endParaRPr lang="en-US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32501" y="311090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সময় : ৫ মিনিট</a:t>
            </a:r>
            <a:endParaRPr lang="en-US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3218544" y="134591"/>
            <a:ext cx="2743200" cy="914400"/>
          </a:xfrm>
          <a:prstGeom prst="rect">
            <a:avLst/>
          </a:prstGeom>
          <a:ln w="76200">
            <a:noFill/>
            <a:prstDash val="sysDot"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b="1" u="sng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u="sng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3186880" y="291963"/>
            <a:ext cx="2830284" cy="784738"/>
          </a:xfrm>
          <a:prstGeom prst="ellipse">
            <a:avLst/>
          </a:prstGeom>
          <a:noFill/>
          <a:ln w="57150"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28600" y="2209800"/>
            <a:ext cx="8077200" cy="1253831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bn-BD" sz="2400" dirty="0" smtClean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2590800"/>
            <a:ext cx="5893643" cy="10668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ebdings"/>
              <a:buChar char="X"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২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।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প্রশ্ন: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সমান্তর ধারার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 পদ নির্ণয়ের সূত্রটি লেখ।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</a:p>
          <a:p>
            <a:pPr marL="0" indent="0">
              <a:buNone/>
            </a:pP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" y="1371600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ebdings"/>
              <a:buChar char="X"/>
            </a:pP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 প্রশ্ন: সমান্তর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 কাকে বলে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0" y="1143000"/>
            <a:ext cx="9144000" cy="5715000"/>
          </a:xfrm>
          <a:prstGeom prst="rect">
            <a:avLst/>
          </a:prstGeom>
          <a:ln w="38100">
            <a:solidFill>
              <a:srgbClr val="00CC00"/>
            </a:solidFill>
            <a:prstDash val="sysDash"/>
          </a:ln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n-IN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" y="3581400"/>
            <a:ext cx="84374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3200" dirty="0">
                <a:solidFill>
                  <a:srgbClr val="3333FF"/>
                </a:solidFill>
                <a:latin typeface="TonnyBanglaOMJ" pitchFamily="2" charset="0"/>
                <a:cs typeface="TonnyBanglaOMJ" pitchFamily="2" charset="0"/>
              </a:rPr>
              <a:t> </a:t>
            </a:r>
            <a:r>
              <a:rPr lang="bn-IN" sz="32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+ 4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6+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......... </a:t>
            </a:r>
            <a:r>
              <a:rPr lang="bn-BD" sz="28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ধারাটির ষষ্ঠ পদ কত</a:t>
            </a:r>
            <a:r>
              <a:rPr lang="bn-BD" sz="2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(খ) 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64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(ঘ)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128.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1000" y="4876800"/>
            <a:ext cx="82219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প্রশ্ন:  নিচের কোনটি  সমান্তর ধারা নয়? </a:t>
            </a:r>
            <a:endParaRPr lang="en-US" sz="2800" b="1" dirty="0" smtClean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 + 6 + 9 + 12 +….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(খ)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+ 10 + 20 + 25 +….</a:t>
            </a:r>
          </a:p>
          <a:p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+ 15 + 45 + 135 +….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+ 10 + 20 + 30 +….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76233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66557" y="622281"/>
            <a:ext cx="4262908" cy="1167518"/>
            <a:chOff x="2442692" y="321364"/>
            <a:chExt cx="4262908" cy="1167518"/>
          </a:xfrm>
          <a:gradFill>
            <a:gsLst>
              <a:gs pos="0">
                <a:srgbClr val="FF3399"/>
              </a:gs>
              <a:gs pos="22000">
                <a:srgbClr val="FF6633"/>
              </a:gs>
              <a:gs pos="50000">
                <a:srgbClr val="FFFF00"/>
              </a:gs>
              <a:gs pos="79000">
                <a:srgbClr val="01A78F"/>
              </a:gs>
              <a:gs pos="90000">
                <a:srgbClr val="3366FF"/>
              </a:gs>
            </a:gsLst>
            <a:lin ang="5400000" scaled="1"/>
          </a:gradFill>
        </p:grpSpPr>
        <p:sp>
          <p:nvSpPr>
            <p:cNvPr id="5" name="Oval 4"/>
            <p:cNvSpPr/>
            <p:nvPr/>
          </p:nvSpPr>
          <p:spPr>
            <a:xfrm>
              <a:off x="2442692" y="321364"/>
              <a:ext cx="4262908" cy="116751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757567" y="469962"/>
              <a:ext cx="3718623" cy="92333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54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5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49178" y="2332132"/>
            <a:ext cx="7320653" cy="3943034"/>
          </a:xfrm>
          <a:prstGeom prst="rect">
            <a:avLst/>
          </a:prstGeom>
          <a:noFill/>
          <a:ln w="1460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274320" indent="-274320" algn="ctr">
              <a:spcBef>
                <a:spcPts val="600"/>
              </a:spcBef>
            </a:pPr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মতিন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মোল্যা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 এস সি-বি.এড </a:t>
            </a:r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 শ্রেণি ) গণিত</a:t>
            </a:r>
            <a:endParaRPr lang="bn-BD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সহকারী </a:t>
            </a:r>
            <a:r>
              <a:rPr lang="bn-BD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pPr marL="274320" indent="-274320" algn="ctr">
              <a:spcBef>
                <a:spcPts val="600"/>
              </a:spcBef>
            </a:pP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আনছার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bn-B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উচ্চ বিদ্যালয়,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ফরিদপুর</a:t>
            </a:r>
            <a:r>
              <a:rPr lang="bn-B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 ০১৭৪৪৯৬৬২০১</a:t>
            </a:r>
            <a:endParaRPr lang="bn-BD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www.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motin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molla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45 @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gmail.com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</a:t>
            </a:r>
            <a:endParaRPr lang="bn-BD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44177" y="-11097"/>
            <a:ext cx="9236645" cy="6799031"/>
            <a:chOff x="-81619" y="-35620"/>
            <a:chExt cx="9165059" cy="6907475"/>
          </a:xfrm>
        </p:grpSpPr>
        <p:sp>
          <p:nvSpPr>
            <p:cNvPr id="9" name="Oval 8"/>
            <p:cNvSpPr/>
            <p:nvPr/>
          </p:nvSpPr>
          <p:spPr>
            <a:xfrm rot="20311630">
              <a:off x="-81619" y="8646"/>
              <a:ext cx="604876" cy="541755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69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 rot="5176309">
              <a:off x="8510125" y="-4060"/>
              <a:ext cx="604876" cy="541755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69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-11691" y="13855"/>
              <a:ext cx="9072564" cy="6858000"/>
              <a:chOff x="-11691" y="13855"/>
              <a:chExt cx="9072564" cy="68580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-11691" y="13855"/>
                <a:ext cx="9072564" cy="6858000"/>
              </a:xfrm>
              <a:prstGeom prst="rect">
                <a:avLst/>
              </a:prstGeom>
              <a:noFill/>
              <a:ln w="193675"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4691" y="124686"/>
                <a:ext cx="8797638" cy="6636329"/>
              </a:xfrm>
              <a:prstGeom prst="rect">
                <a:avLst/>
              </a:prstGeom>
              <a:noFill/>
              <a:ln w="142875">
                <a:solidFill>
                  <a:srgbClr val="FF9900"/>
                </a:solidFill>
              </a:ln>
              <a:effectLst>
                <a:reflection endPos="0" dist="50800" dir="5400000" sy="-100000" algn="bl" rotWithShape="0"/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24" name="Picture 23" descr="d56cd79a5ec90eeda7afb599ba8b40bc.gif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58" y="476165"/>
            <a:ext cx="1450191" cy="1752600"/>
          </a:xfrm>
          <a:prstGeom prst="rect">
            <a:avLst/>
          </a:prstGeom>
        </p:spPr>
      </p:pic>
      <p:pic>
        <p:nvPicPr>
          <p:cNvPr id="25" name="Picture 24" descr="d56cd79a5ec90eeda7afb599ba8b40bc.gif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7521459" y="506772"/>
            <a:ext cx="1608740" cy="1752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2714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5" name="Picture 2" descr="C:\Users\DOEL\Desktop\imagesd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1024437"/>
            <a:ext cx="4724953" cy="23758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DOEL\Desktop\GIF Image\000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44" y="990600"/>
            <a:ext cx="561061" cy="9351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C:\Users\DOEL\Desktop\GIF Image\000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93" y="991694"/>
            <a:ext cx="561061" cy="9351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 Same Side Corner Rectangle 4"/>
          <p:cNvSpPr/>
          <p:nvPr/>
        </p:nvSpPr>
        <p:spPr>
          <a:xfrm>
            <a:off x="304800" y="3200400"/>
            <a:ext cx="8382000" cy="3276600"/>
          </a:xfrm>
          <a:prstGeom prst="round2SameRect">
            <a:avLst>
              <a:gd name="adj1" fmla="val 16667"/>
              <a:gd name="adj2" fmla="val 10921"/>
            </a:avLst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1.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নিচের ধারাটি লক্ষ করঃ</a:t>
            </a:r>
          </a:p>
          <a:p>
            <a:pPr algn="just"/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3+7+11+15+………………</a:t>
            </a:r>
          </a:p>
          <a:p>
            <a:pPr algn="just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endParaRPr lang="bn-BD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ক)ধারাটি কি ধরনের?</a:t>
            </a: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খ)ধারাটির ১৫তম পদ নির্ণয় কর?</a:t>
            </a: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গ)ধারাটির প্রথম ২০ টি পদের যোগফল নির্ণয় কর?</a:t>
            </a:r>
          </a:p>
        </p:txBody>
      </p:sp>
      <p:sp>
        <p:nvSpPr>
          <p:cNvPr id="40" name="Plaque 39"/>
          <p:cNvSpPr/>
          <p:nvPr/>
        </p:nvSpPr>
        <p:spPr>
          <a:xfrm>
            <a:off x="27710" y="152400"/>
            <a:ext cx="8991153" cy="838200"/>
          </a:xfrm>
          <a:prstGeom prst="plaque">
            <a:avLst>
              <a:gd name="adj" fmla="val 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42" name="Rectangle 41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23086" y="62618"/>
            <a:ext cx="3200400" cy="76944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58553" y="308839"/>
            <a:ext cx="2118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সময় : ২ মিনিট</a:t>
            </a:r>
            <a:endParaRPr lang="en-US" sz="20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5919" y="308839"/>
            <a:ext cx="2118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সময় : ২ মিনিট</a:t>
            </a:r>
            <a:endParaRPr lang="en-US" sz="20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6304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825092" y="1187295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en-US" sz="115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06292" y="937196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endParaRPr lang="en-US" sz="115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800600" y="914400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33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11500" b="1" dirty="0">
              <a:ln w="11430"/>
              <a:solidFill>
                <a:srgbClr val="33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705600" y="914400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115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9400" y="2896850"/>
            <a:ext cx="3657600" cy="1446550"/>
          </a:xfrm>
          <a:prstGeom prst="rect">
            <a:avLst/>
          </a:prstGeom>
          <a:noFill/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5" name="Picture 2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5107">
            <a:off x="494397" y="3124200"/>
            <a:ext cx="2879902" cy="287990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1990" flipH="1">
            <a:off x="6146837" y="3351708"/>
            <a:ext cx="2590800" cy="26431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32171" y="304800"/>
            <a:ext cx="8435830" cy="5701145"/>
          </a:xfrm>
          <a:prstGeom prst="rect">
            <a:avLst/>
          </a:prstGeom>
          <a:noFill/>
          <a:ln w="314325" cmpd="sng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6169400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/>
      <p:bldP spid="47" grpId="0" animBg="1"/>
      <p:bldP spid="1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9:47 AM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2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FB5E1F-7E52-4BC9-AA4A-C09786DC1794}" type="datetime12">
              <a:rPr lang="en-US" smtClean="0"/>
              <a:pPr/>
              <a:t>9:47 AM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09C0A4-91B2-470C-9B3C-EAD5E83C5AE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43000" y="1066800"/>
            <a:ext cx="6618529" cy="4647426"/>
            <a:chOff x="1010288" y="149082"/>
            <a:chExt cx="6941386" cy="4203968"/>
          </a:xfr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1594000" scaled="0"/>
            <a:tileRect/>
          </a:gradFill>
        </p:grpSpPr>
        <p:sp>
          <p:nvSpPr>
            <p:cNvPr id="7" name="TextBox 6"/>
            <p:cNvSpPr txBox="1"/>
            <p:nvPr/>
          </p:nvSpPr>
          <p:spPr>
            <a:xfrm>
              <a:off x="1010288" y="149082"/>
              <a:ext cx="6941386" cy="4203968"/>
            </a:xfrm>
            <a:prstGeom prst="rect">
              <a:avLst/>
            </a:prstGeom>
            <a:ln w="193675" cmpd="thickThin">
              <a:solidFill>
                <a:srgbClr val="00CC00"/>
              </a:solidFill>
            </a:ln>
            <a:scene3d>
              <a:camera prst="perspectiveRelaxed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square" rtlCol="0">
              <a:spAutoFit/>
            </a:bodyPr>
            <a:lstStyle/>
            <a:p>
              <a:pPr algn="ctr"/>
              <a:endParaRPr lang="en-US" sz="5400" dirty="0" smtClean="0">
                <a:solidFill>
                  <a:srgbClr val="D6009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8000" dirty="0" smtClean="0">
                  <a:solidFill>
                    <a:srgbClr val="CC0099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:</a:t>
              </a:r>
              <a:r>
                <a:rPr lang="en-US" sz="8000" dirty="0" smtClean="0">
                  <a:solidFill>
                    <a:srgbClr val="CC0099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 smtClean="0">
                  <a:solidFill>
                    <a:srgbClr val="CC0099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দশম</a:t>
              </a:r>
              <a:endParaRPr lang="bn-BD" sz="80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6600" b="1" dirty="0" smtClean="0">
                  <a:solidFill>
                    <a:srgbClr val="66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 : গণিত</a:t>
              </a:r>
            </a:p>
            <a:p>
              <a:pPr algn="ctr"/>
              <a:r>
                <a:rPr lang="bn-BD" sz="48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: ত্রয়োদশ (১৩.</a:t>
              </a:r>
              <a:r>
                <a:rPr lang="en-US" sz="48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BD" sz="48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/>
              <a:r>
                <a:rPr lang="bn-BD" sz="4800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 : </a:t>
              </a:r>
              <a:r>
                <a:rPr lang="en-US" sz="4800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BD" sz="4800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 মিনিট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44344" y="255253"/>
              <a:ext cx="5762898" cy="835226"/>
            </a:xfrm>
            <a:prstGeom prst="rect">
              <a:avLst/>
            </a:prstGeom>
            <a:ln>
              <a:solidFill>
                <a:srgbClr val="00CC00"/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square" rtlCol="0">
              <a:spAutoFit/>
            </a:bodyPr>
            <a:lstStyle/>
            <a:p>
              <a:r>
                <a:rPr lang="en-US" sz="54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bn-BD" sz="54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</a:t>
              </a:r>
              <a:r>
                <a:rPr lang="en-US" sz="54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bn-BD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9" name="Picture 7" descr="C:\Users\DOEL\Desktop\Book Immage\giu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40" y="685800"/>
            <a:ext cx="1221360" cy="10087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-51847" y="-40745"/>
            <a:ext cx="9236645" cy="6799031"/>
            <a:chOff x="-81619" y="-35620"/>
            <a:chExt cx="9165059" cy="6907475"/>
          </a:xfrm>
        </p:grpSpPr>
        <p:sp>
          <p:nvSpPr>
            <p:cNvPr id="11" name="Oval 10"/>
            <p:cNvSpPr/>
            <p:nvPr/>
          </p:nvSpPr>
          <p:spPr>
            <a:xfrm rot="20311630">
              <a:off x="-81619" y="8646"/>
              <a:ext cx="604876" cy="541755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69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 rot="5176309">
              <a:off x="8510125" y="-4060"/>
              <a:ext cx="604876" cy="541755"/>
            </a:xfrm>
            <a:prstGeom prst="ellipse">
              <a:avLst/>
            </a:prstGeom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69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-11691" y="13855"/>
              <a:ext cx="9072564" cy="6858000"/>
              <a:chOff x="-11691" y="13855"/>
              <a:chExt cx="9072564" cy="6858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-11691" y="13855"/>
                <a:ext cx="9072564" cy="6858000"/>
              </a:xfrm>
              <a:prstGeom prst="rect">
                <a:avLst/>
              </a:prstGeom>
              <a:noFill/>
              <a:ln w="193675"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4691" y="124686"/>
                <a:ext cx="8797638" cy="6636329"/>
              </a:xfrm>
              <a:prstGeom prst="rect">
                <a:avLst/>
              </a:prstGeom>
              <a:noFill/>
              <a:ln w="142875">
                <a:solidFill>
                  <a:srgbClr val="FF9900"/>
                </a:solidFill>
              </a:ln>
              <a:effectLst>
                <a:reflection endPos="0" dist="50800" dir="5400000" sy="-100000" algn="bl" rotWithShape="0"/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6" name="Slide Number Placeholder 4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Date Placeholder 1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5E186-5D18-4A00-8D13-93674B9F321D}" type="datetime12">
              <a:rPr lang="en-US" smtClean="0"/>
              <a:pPr/>
              <a:t>9:47 AM</a:t>
            </a:fld>
            <a:endParaRPr lang="en-US" dirty="0"/>
          </a:p>
        </p:txBody>
      </p:sp>
      <p:pic>
        <p:nvPicPr>
          <p:cNvPr id="19" name="Picture 7" descr="C:\Users\DOEL\Desktop\Book Immage\giu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42" y="726124"/>
            <a:ext cx="1221360" cy="10087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D:\Leaptop Document\C=PPP\Animation Image\m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56" y="5408612"/>
            <a:ext cx="1173844" cy="11738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D:\Leaptop Document\C=PPP\Animation Image\m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157" y="5408611"/>
            <a:ext cx="1173843" cy="11738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789882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6367092" y="406145"/>
            <a:ext cx="1143000" cy="61734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18958" y="380671"/>
            <a:ext cx="1143000" cy="62173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541091" y="304999"/>
            <a:ext cx="1143000" cy="62173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56028" y="305000"/>
            <a:ext cx="1143000" cy="62173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97316" y="2652800"/>
            <a:ext cx="779084" cy="2071600"/>
            <a:chOff x="585058" y="1907922"/>
            <a:chExt cx="715387" cy="1261358"/>
          </a:xfrm>
        </p:grpSpPr>
        <p:pic>
          <p:nvPicPr>
            <p:cNvPr id="5" name="Picture 4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058" y="2600703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103" y="1907922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7" name="Group 6"/>
          <p:cNvGrpSpPr/>
          <p:nvPr/>
        </p:nvGrpSpPr>
        <p:grpSpPr>
          <a:xfrm>
            <a:off x="2743200" y="2044283"/>
            <a:ext cx="838200" cy="2984917"/>
            <a:chOff x="1726610" y="1907923"/>
            <a:chExt cx="798908" cy="2563791"/>
          </a:xfrm>
        </p:grpSpPr>
        <p:pic>
          <p:nvPicPr>
            <p:cNvPr id="8" name="Picture 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6098" y="1907923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" name="Picture 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6610" y="2540090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" name="Picture 9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528" y="3262311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1" name="Picture 1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8040" y="3894478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12" name="Group 11"/>
          <p:cNvGrpSpPr/>
          <p:nvPr/>
        </p:nvGrpSpPr>
        <p:grpSpPr>
          <a:xfrm>
            <a:off x="4876798" y="1597527"/>
            <a:ext cx="914402" cy="3431673"/>
            <a:chOff x="2879846" y="1447800"/>
            <a:chExt cx="659303" cy="2743200"/>
          </a:xfrm>
        </p:grpSpPr>
        <p:pic>
          <p:nvPicPr>
            <p:cNvPr id="13" name="Picture 1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9334" y="14478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4" name="Picture 13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79846" y="1907923"/>
              <a:ext cx="615706" cy="4047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5" name="Picture 14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0764" y="23622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6" name="Picture 15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1276" y="28194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7" name="Picture 16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4713" y="32766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8" name="Picture 1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5225" y="37840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22" name="Group 21"/>
          <p:cNvGrpSpPr/>
          <p:nvPr/>
        </p:nvGrpSpPr>
        <p:grpSpPr>
          <a:xfrm>
            <a:off x="6477000" y="1371600"/>
            <a:ext cx="926191" cy="5181600"/>
            <a:chOff x="2879846" y="1447800"/>
            <a:chExt cx="660733" cy="3657600"/>
          </a:xfrm>
        </p:grpSpPr>
        <p:pic>
          <p:nvPicPr>
            <p:cNvPr id="32" name="Picture 31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9334" y="14478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3" name="Picture 32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9846" y="1907923"/>
              <a:ext cx="615706" cy="4047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4" name="Picture 33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0764" y="23622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5" name="Picture 34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1276" y="28194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6" name="Picture 35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4713" y="32766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7" name="Picture 36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15225" y="37840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8" name="Picture 37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6143" y="4232312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9" name="Picture 38" descr="bird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16655" y="46984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51" name="Rectangle 50"/>
          <p:cNvSpPr/>
          <p:nvPr/>
        </p:nvSpPr>
        <p:spPr>
          <a:xfrm>
            <a:off x="6389008" y="228600"/>
            <a:ext cx="1535791" cy="10674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D</a:t>
            </a:r>
            <a:endParaRPr lang="en-US" sz="4800" dirty="0"/>
          </a:p>
        </p:txBody>
      </p:sp>
      <p:sp>
        <p:nvSpPr>
          <p:cNvPr id="52" name="Rectangle 51"/>
          <p:cNvSpPr/>
          <p:nvPr/>
        </p:nvSpPr>
        <p:spPr>
          <a:xfrm>
            <a:off x="4718958" y="406145"/>
            <a:ext cx="1066800" cy="889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</a:t>
            </a:r>
            <a:endParaRPr lang="en-US" sz="4800" dirty="0"/>
          </a:p>
        </p:txBody>
      </p:sp>
      <p:sp>
        <p:nvSpPr>
          <p:cNvPr id="53" name="Rectangle 52"/>
          <p:cNvSpPr/>
          <p:nvPr/>
        </p:nvSpPr>
        <p:spPr>
          <a:xfrm>
            <a:off x="2671861" y="372782"/>
            <a:ext cx="1066800" cy="889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54" name="Rectangle 53"/>
          <p:cNvSpPr/>
          <p:nvPr/>
        </p:nvSpPr>
        <p:spPr>
          <a:xfrm>
            <a:off x="562955" y="333457"/>
            <a:ext cx="1066800" cy="889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A</a:t>
            </a:r>
          </a:p>
        </p:txBody>
      </p:sp>
    </p:spTree>
    <p:extLst>
      <p:ext uri="{BB962C8B-B14F-4D97-AF65-F5344CB8AC3E}">
        <p14:creationId xmlns="" xmlns:p14="http://schemas.microsoft.com/office/powerpoint/2010/main" val="30922614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46" grpId="0" animBg="1"/>
      <p:bldP spid="40" grpId="0" animBg="1"/>
      <p:bldP spid="2" grpId="0"/>
      <p:bldP spid="3" grpId="0"/>
      <p:bldP spid="51" grpId="0" animBg="1"/>
      <p:bldP spid="52" grpId="0" animBg="1"/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9:47 AM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 rot="5400000">
            <a:off x="762000" y="-304800"/>
            <a:ext cx="762000" cy="1828800"/>
            <a:chOff x="585058" y="1907922"/>
            <a:chExt cx="715387" cy="1261358"/>
          </a:xfrm>
        </p:grpSpPr>
        <p:pic>
          <p:nvPicPr>
            <p:cNvPr id="78" name="Picture 7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058" y="2600703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9" name="Picture 7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103" y="1907922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80" name="Group 79"/>
          <p:cNvGrpSpPr/>
          <p:nvPr/>
        </p:nvGrpSpPr>
        <p:grpSpPr>
          <a:xfrm rot="5400000">
            <a:off x="1594057" y="-70056"/>
            <a:ext cx="685801" cy="3264314"/>
            <a:chOff x="1726610" y="1907923"/>
            <a:chExt cx="798908" cy="2563791"/>
          </a:xfrm>
        </p:grpSpPr>
        <p:pic>
          <p:nvPicPr>
            <p:cNvPr id="81" name="Picture 8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6098" y="1907923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2" name="Picture 81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6610" y="2540090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3" name="Picture 8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528" y="3262311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4" name="Picture 83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8040" y="3894478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85" name="Group 84"/>
          <p:cNvGrpSpPr/>
          <p:nvPr/>
        </p:nvGrpSpPr>
        <p:grpSpPr>
          <a:xfrm rot="5400000">
            <a:off x="2577738" y="-215537"/>
            <a:ext cx="608282" cy="5306557"/>
            <a:chOff x="2881276" y="2362200"/>
            <a:chExt cx="659303" cy="2743200"/>
          </a:xfrm>
        </p:grpSpPr>
        <p:pic>
          <p:nvPicPr>
            <p:cNvPr id="88" name="Picture 8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0764" y="23622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9" name="Picture 8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1276" y="28194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0" name="Picture 89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4713" y="32766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1" name="Picture 9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5225" y="37840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2" name="Picture 91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143" y="4232312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3" name="Picture 9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6655" y="46984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96" name="Group 95"/>
          <p:cNvGrpSpPr/>
          <p:nvPr/>
        </p:nvGrpSpPr>
        <p:grpSpPr>
          <a:xfrm rot="5400000">
            <a:off x="3478625" y="-331375"/>
            <a:ext cx="891349" cy="7391403"/>
            <a:chOff x="2879846" y="1447800"/>
            <a:chExt cx="660733" cy="3657600"/>
          </a:xfrm>
        </p:grpSpPr>
        <p:pic>
          <p:nvPicPr>
            <p:cNvPr id="97" name="Picture 96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9334" y="14478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8" name="Picture 9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79846" y="1907923"/>
              <a:ext cx="615706" cy="4047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9" name="Picture 9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0764" y="23622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0" name="Picture 99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1276" y="28194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1" name="Picture 10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4713" y="32766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2" name="Picture 101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5225" y="37840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3" name="Picture 10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143" y="4232312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4" name="Picture 103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6655" y="46984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113" name="Rectangle 112"/>
          <p:cNvSpPr/>
          <p:nvPr/>
        </p:nvSpPr>
        <p:spPr>
          <a:xfrm>
            <a:off x="244937" y="4343400"/>
            <a:ext cx="7778735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2,4,6,8,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613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9:47 AM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697" y="65114"/>
            <a:ext cx="9239889" cy="6473956"/>
            <a:chOff x="-11691" y="13855"/>
            <a:chExt cx="9072564" cy="6858000"/>
          </a:xfrm>
        </p:grpSpPr>
        <p:sp>
          <p:nvSpPr>
            <p:cNvPr id="9" name="Rectangle 8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04800" y="2495502"/>
            <a:ext cx="666926" cy="1695498"/>
            <a:chOff x="585058" y="1907922"/>
            <a:chExt cx="715387" cy="1261358"/>
          </a:xfrm>
        </p:grpSpPr>
        <p:pic>
          <p:nvPicPr>
            <p:cNvPr id="29" name="Picture 2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058" y="2600703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0" name="Picture 29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103" y="1907922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44" name="Group 43"/>
          <p:cNvGrpSpPr/>
          <p:nvPr/>
        </p:nvGrpSpPr>
        <p:grpSpPr>
          <a:xfrm>
            <a:off x="990600" y="1898246"/>
            <a:ext cx="762000" cy="3130954"/>
            <a:chOff x="1726610" y="1907923"/>
            <a:chExt cx="798908" cy="2563791"/>
          </a:xfrm>
        </p:grpSpPr>
        <p:pic>
          <p:nvPicPr>
            <p:cNvPr id="23" name="Picture 2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6098" y="1907923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4" name="Picture 23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6610" y="2540090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1" name="Picture 3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528" y="3262311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2" name="Picture 31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8040" y="3894478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46" name="Group 45"/>
          <p:cNvGrpSpPr/>
          <p:nvPr/>
        </p:nvGrpSpPr>
        <p:grpSpPr>
          <a:xfrm>
            <a:off x="1843052" y="1524000"/>
            <a:ext cx="747748" cy="3962399"/>
            <a:chOff x="2881276" y="2362200"/>
            <a:chExt cx="659303" cy="2743200"/>
          </a:xfrm>
        </p:grpSpPr>
        <p:pic>
          <p:nvPicPr>
            <p:cNvPr id="36" name="Picture 35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0764" y="23622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7" name="Picture 36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1276" y="28194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8" name="Picture 3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4713" y="32766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9" name="Picture 3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5225" y="37840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1" name="Picture 4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143" y="4232312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2" name="Picture 41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6655" y="46984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68" name="TextBox 67"/>
          <p:cNvSpPr txBox="1"/>
          <p:nvPr/>
        </p:nvSpPr>
        <p:spPr>
          <a:xfrm>
            <a:off x="304795" y="149641"/>
            <a:ext cx="552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86839" y="144902"/>
            <a:ext cx="552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15984" y="141173"/>
            <a:ext cx="552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555412" y="141173"/>
            <a:ext cx="665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221180" y="2026686"/>
            <a:ext cx="5541820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 2"/>
              <a:buChar char=""/>
            </a:pPr>
            <a:r>
              <a:rPr lang="bn-BD" sz="2400" dirty="0" smtClean="0">
                <a:latin typeface="NikoshBAN" pitchFamily="2" charset="0"/>
                <a:cs typeface="NikoshBAN" pitchFamily="2" charset="0"/>
                <a:sym typeface="Wingdings 2"/>
              </a:rPr>
              <a:t>১ম দল ও ২য় দলের পাখির পার্থক্য=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4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-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2 = 2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35041" y="1219603"/>
            <a:ext cx="4537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 2"/>
              <a:buChar char=""/>
            </a:pP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পাশের চিত্রে বাম থেকে </a:t>
            </a:r>
            <a:r>
              <a:rPr lang="bn-BD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 2"/>
              </a:rPr>
              <a:t>ডানে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"/>
              </a:rPr>
              <a:t>    </a:t>
            </a:r>
            <a:endParaRPr lang="bn-BD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  <a:sym typeface="Wingdings 2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21180" y="3071260"/>
            <a:ext cx="5541820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 2"/>
              <a:buChar char=""/>
            </a:pPr>
            <a:r>
              <a:rPr lang="bn-BD" sz="2400" dirty="0" smtClean="0">
                <a:latin typeface="NikoshBAN" pitchFamily="2" charset="0"/>
                <a:cs typeface="NikoshBAN" pitchFamily="2" charset="0"/>
                <a:sym typeface="Wingdings 2"/>
              </a:rPr>
              <a:t>২য় দল ও ৩য় দলের পাখির পার্থক্য =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6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-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4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= 2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221179" y="4225260"/>
            <a:ext cx="5669901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 2"/>
              <a:buChar char=""/>
            </a:pPr>
            <a:r>
              <a:rPr lang="bn-BD" sz="2400" dirty="0" smtClean="0">
                <a:latin typeface="NikoshBAN" pitchFamily="2" charset="0"/>
                <a:cs typeface="NikoshBAN" pitchFamily="2" charset="0"/>
                <a:sym typeface="Wingdings 2"/>
              </a:rPr>
              <a:t>৩য় দল ও ৪র্থ দলের পাখির পার্থক্য =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8 - 6= 2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605052" y="990600"/>
            <a:ext cx="747748" cy="3810000"/>
            <a:chOff x="2881276" y="2362200"/>
            <a:chExt cx="659303" cy="2743200"/>
          </a:xfrm>
        </p:grpSpPr>
        <p:pic>
          <p:nvPicPr>
            <p:cNvPr id="67" name="Picture 66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0764" y="23622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9" name="Picture 6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1276" y="28194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0" name="Picture 69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4713" y="32766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1" name="Picture 7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5225" y="37840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5" name="Picture 74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143" y="4232312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6" name="Picture 75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6655" y="46984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77" name="Group 76"/>
          <p:cNvGrpSpPr/>
          <p:nvPr/>
        </p:nvGrpSpPr>
        <p:grpSpPr>
          <a:xfrm>
            <a:off x="2590800" y="4843091"/>
            <a:ext cx="914401" cy="1024309"/>
            <a:chOff x="585058" y="1907922"/>
            <a:chExt cx="715387" cy="1261358"/>
          </a:xfrm>
        </p:grpSpPr>
        <p:pic>
          <p:nvPicPr>
            <p:cNvPr id="78" name="Picture 7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058" y="2600703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9" name="Picture 7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103" y="1907922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14585004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8" grpId="0"/>
      <p:bldP spid="72" grpId="0"/>
      <p:bldP spid="73" grpId="0"/>
      <p:bldP spid="74" grpId="0"/>
      <p:bldP spid="84" grpId="0"/>
      <p:bldP spid="85" grpId="0"/>
      <p:bldP spid="86" grpId="0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501" y="3212255"/>
            <a:ext cx="7573900" cy="75014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Stop">
              <a:avLst>
                <a:gd name="adj" fmla="val 26847"/>
              </a:avLst>
            </a:prstTxWarp>
            <a:spAutoFit/>
          </a:bodyPr>
          <a:lstStyle/>
          <a:p>
            <a:r>
              <a:rPr lang="bn-BD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সমান্তর ধারার সমস্যা ও সমাধান</a:t>
            </a:r>
            <a:endParaRPr lang="en-US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-250387" y="2667000"/>
            <a:ext cx="9013387" cy="1905000"/>
          </a:xfrm>
          <a:prstGeom prst="ellipse">
            <a:avLst/>
          </a:prstGeom>
          <a:noFill/>
          <a:ln w="212725" cmpd="thickThin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-422794" y="6170266"/>
            <a:ext cx="9338194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13153" y="6356350"/>
            <a:ext cx="2273647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-612814" y="-35124"/>
            <a:ext cx="9743593" cy="6810532"/>
            <a:chOff x="-12648" y="-35124"/>
            <a:chExt cx="9143428" cy="6810532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628555">
              <a:off x="8055462" y="5157270"/>
              <a:ext cx="1028700" cy="10929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682129">
              <a:off x="62287" y="-67272"/>
              <a:ext cx="1028700" cy="10929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30420">
              <a:off x="8068369" y="-30797"/>
              <a:ext cx="1028700" cy="10929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29460">
              <a:off x="74286" y="5202845"/>
              <a:ext cx="1028700" cy="10929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3" name="Group 32"/>
            <p:cNvGrpSpPr/>
            <p:nvPr/>
          </p:nvGrpSpPr>
          <p:grpSpPr>
            <a:xfrm>
              <a:off x="-12648" y="25075"/>
              <a:ext cx="9143428" cy="6750333"/>
              <a:chOff x="-12648" y="25075"/>
              <a:chExt cx="9143428" cy="6750333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-12648" y="25075"/>
                <a:ext cx="9143428" cy="6750333"/>
                <a:chOff x="-11691" y="13855"/>
                <a:chExt cx="9072564" cy="6858000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-11691" y="13855"/>
                  <a:ext cx="9072564" cy="6858000"/>
                </a:xfrm>
                <a:prstGeom prst="rect">
                  <a:avLst/>
                </a:prstGeom>
                <a:noFill/>
                <a:ln w="193675">
                  <a:gradFill>
                    <a:gsLst>
                      <a:gs pos="0">
                        <a:srgbClr val="FF3399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100000">
                        <a:srgbClr val="3366FF"/>
                      </a:gs>
                    </a:gsLst>
                    <a:lin ang="5400000" scaled="0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24691" y="124686"/>
                  <a:ext cx="8797638" cy="6636329"/>
                </a:xfrm>
                <a:prstGeom prst="rect">
                  <a:avLst/>
                </a:prstGeom>
                <a:noFill/>
                <a:ln w="142875">
                  <a:solidFill>
                    <a:srgbClr val="FF9900"/>
                  </a:solidFill>
                </a:ln>
                <a:effectLst>
                  <a:reflection endPos="0" dist="50800" dir="5400000" sy="-100000" algn="bl" rotWithShape="0"/>
                  <a:softEdge rad="12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194074" y="6129570"/>
                <a:ext cx="8741772" cy="0"/>
              </a:xfrm>
              <a:prstGeom prst="line">
                <a:avLst/>
              </a:prstGeom>
              <a:ln w="1333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="" xmlns:p14="http://schemas.microsoft.com/office/powerpoint/2010/main" val="9137261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6414" y="1295400"/>
            <a:ext cx="5638800" cy="8309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  <a:sym typeface="Wingdings 3"/>
              </a:rPr>
              <a:t>এই পাঠ শেষে শিক্ষার্থীরা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 3"/>
              </a:rPr>
              <a:t> </a:t>
            </a:r>
            <a:endParaRPr lang="en-US" sz="4800" dirty="0"/>
          </a:p>
        </p:txBody>
      </p:sp>
      <p:sp>
        <p:nvSpPr>
          <p:cNvPr id="16" name="Freeform 15"/>
          <p:cNvSpPr/>
          <p:nvPr/>
        </p:nvSpPr>
        <p:spPr>
          <a:xfrm>
            <a:off x="60118" y="2667328"/>
            <a:ext cx="1038004" cy="1482863"/>
          </a:xfrm>
          <a:custGeom>
            <a:avLst/>
            <a:gdLst>
              <a:gd name="connsiteX0" fmla="*/ 0 w 1482862"/>
              <a:gd name="connsiteY0" fmla="*/ 0 h 1038004"/>
              <a:gd name="connsiteX1" fmla="*/ 963860 w 1482862"/>
              <a:gd name="connsiteY1" fmla="*/ 0 h 1038004"/>
              <a:gd name="connsiteX2" fmla="*/ 1482862 w 1482862"/>
              <a:gd name="connsiteY2" fmla="*/ 519002 h 1038004"/>
              <a:gd name="connsiteX3" fmla="*/ 963860 w 1482862"/>
              <a:gd name="connsiteY3" fmla="*/ 1038004 h 1038004"/>
              <a:gd name="connsiteX4" fmla="*/ 0 w 1482862"/>
              <a:gd name="connsiteY4" fmla="*/ 1038004 h 1038004"/>
              <a:gd name="connsiteX5" fmla="*/ 519002 w 1482862"/>
              <a:gd name="connsiteY5" fmla="*/ 519002 h 1038004"/>
              <a:gd name="connsiteX6" fmla="*/ 0 w 1482862"/>
              <a:gd name="connsiteY6" fmla="*/ 0 h 103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862" h="1038004">
                <a:moveTo>
                  <a:pt x="1482862" y="0"/>
                </a:moveTo>
                <a:lnTo>
                  <a:pt x="1482862" y="674702"/>
                </a:lnTo>
                <a:lnTo>
                  <a:pt x="741431" y="1038004"/>
                </a:lnTo>
                <a:lnTo>
                  <a:pt x="0" y="674702"/>
                </a:lnTo>
                <a:lnTo>
                  <a:pt x="0" y="0"/>
                </a:lnTo>
                <a:lnTo>
                  <a:pt x="741431" y="363302"/>
                </a:lnTo>
                <a:lnTo>
                  <a:pt x="1482862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544403" rIns="25400" bIns="544402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000" kern="12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4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082882" y="2667328"/>
            <a:ext cx="8061118" cy="964367"/>
          </a:xfrm>
          <a:custGeom>
            <a:avLst/>
            <a:gdLst>
              <a:gd name="connsiteX0" fmla="*/ 160731 w 964367"/>
              <a:gd name="connsiteY0" fmla="*/ 0 h 7420195"/>
              <a:gd name="connsiteX1" fmla="*/ 803636 w 964367"/>
              <a:gd name="connsiteY1" fmla="*/ 0 h 7420195"/>
              <a:gd name="connsiteX2" fmla="*/ 964367 w 964367"/>
              <a:gd name="connsiteY2" fmla="*/ 160731 h 7420195"/>
              <a:gd name="connsiteX3" fmla="*/ 964367 w 964367"/>
              <a:gd name="connsiteY3" fmla="*/ 7420195 h 7420195"/>
              <a:gd name="connsiteX4" fmla="*/ 964367 w 964367"/>
              <a:gd name="connsiteY4" fmla="*/ 7420195 h 7420195"/>
              <a:gd name="connsiteX5" fmla="*/ 0 w 964367"/>
              <a:gd name="connsiteY5" fmla="*/ 7420195 h 7420195"/>
              <a:gd name="connsiteX6" fmla="*/ 0 w 964367"/>
              <a:gd name="connsiteY6" fmla="*/ 7420195 h 7420195"/>
              <a:gd name="connsiteX7" fmla="*/ 0 w 964367"/>
              <a:gd name="connsiteY7" fmla="*/ 160731 h 7420195"/>
              <a:gd name="connsiteX8" fmla="*/ 160731 w 964367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367" h="7420195">
                <a:moveTo>
                  <a:pt x="964367" y="1236726"/>
                </a:moveTo>
                <a:lnTo>
                  <a:pt x="964367" y="6183469"/>
                </a:lnTo>
                <a:cubicBezTo>
                  <a:pt x="964367" y="6866490"/>
                  <a:pt x="955014" y="7420191"/>
                  <a:pt x="943478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3478" y="4"/>
                </a:lnTo>
                <a:cubicBezTo>
                  <a:pt x="955014" y="4"/>
                  <a:pt x="964367" y="553705"/>
                  <a:pt x="964367" y="1236726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84481" tIns="72476" rIns="72476" bIns="72478" numCol="1" spcCol="1270" anchor="ctr" anchorCtr="0">
            <a:noAutofit/>
          </a:bodyPr>
          <a:lstStyle/>
          <a:p>
            <a:pPr indent="-457200" defTabSz="1778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BD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bn-BD" sz="4000" b="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 ধারা কি  তা বলতে পারবে।</a:t>
            </a:r>
            <a:endParaRPr lang="en-US" sz="4000" b="0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4878" y="3878609"/>
            <a:ext cx="1038004" cy="1482862"/>
          </a:xfrm>
          <a:custGeom>
            <a:avLst/>
            <a:gdLst>
              <a:gd name="connsiteX0" fmla="*/ 0 w 1482862"/>
              <a:gd name="connsiteY0" fmla="*/ 0 h 1038004"/>
              <a:gd name="connsiteX1" fmla="*/ 963860 w 1482862"/>
              <a:gd name="connsiteY1" fmla="*/ 0 h 1038004"/>
              <a:gd name="connsiteX2" fmla="*/ 1482862 w 1482862"/>
              <a:gd name="connsiteY2" fmla="*/ 519002 h 1038004"/>
              <a:gd name="connsiteX3" fmla="*/ 963860 w 1482862"/>
              <a:gd name="connsiteY3" fmla="*/ 1038004 h 1038004"/>
              <a:gd name="connsiteX4" fmla="*/ 0 w 1482862"/>
              <a:gd name="connsiteY4" fmla="*/ 1038004 h 1038004"/>
              <a:gd name="connsiteX5" fmla="*/ 519002 w 1482862"/>
              <a:gd name="connsiteY5" fmla="*/ 519002 h 1038004"/>
              <a:gd name="connsiteX6" fmla="*/ 0 w 1482862"/>
              <a:gd name="connsiteY6" fmla="*/ 0 h 103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862" h="1038004">
                <a:moveTo>
                  <a:pt x="1482862" y="0"/>
                </a:moveTo>
                <a:lnTo>
                  <a:pt x="1482862" y="674702"/>
                </a:lnTo>
                <a:lnTo>
                  <a:pt x="741431" y="1038004"/>
                </a:lnTo>
                <a:lnTo>
                  <a:pt x="0" y="674702"/>
                </a:lnTo>
                <a:lnTo>
                  <a:pt x="0" y="0"/>
                </a:lnTo>
                <a:lnTo>
                  <a:pt x="741431" y="363302"/>
                </a:lnTo>
                <a:lnTo>
                  <a:pt x="1482862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5400" tIns="544402" rIns="25400" bIns="544402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000" kern="1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082882" y="3880507"/>
            <a:ext cx="8061118" cy="963861"/>
          </a:xfrm>
          <a:custGeom>
            <a:avLst/>
            <a:gdLst>
              <a:gd name="connsiteX0" fmla="*/ 160647 w 963860"/>
              <a:gd name="connsiteY0" fmla="*/ 0 h 7420195"/>
              <a:gd name="connsiteX1" fmla="*/ 803213 w 963860"/>
              <a:gd name="connsiteY1" fmla="*/ 0 h 7420195"/>
              <a:gd name="connsiteX2" fmla="*/ 963860 w 963860"/>
              <a:gd name="connsiteY2" fmla="*/ 160647 h 7420195"/>
              <a:gd name="connsiteX3" fmla="*/ 963860 w 963860"/>
              <a:gd name="connsiteY3" fmla="*/ 7420195 h 7420195"/>
              <a:gd name="connsiteX4" fmla="*/ 963860 w 963860"/>
              <a:gd name="connsiteY4" fmla="*/ 7420195 h 7420195"/>
              <a:gd name="connsiteX5" fmla="*/ 0 w 963860"/>
              <a:gd name="connsiteY5" fmla="*/ 7420195 h 7420195"/>
              <a:gd name="connsiteX6" fmla="*/ 0 w 963860"/>
              <a:gd name="connsiteY6" fmla="*/ 7420195 h 7420195"/>
              <a:gd name="connsiteX7" fmla="*/ 0 w 963860"/>
              <a:gd name="connsiteY7" fmla="*/ 160647 h 7420195"/>
              <a:gd name="connsiteX8" fmla="*/ 160647 w 963860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860" h="7420195">
                <a:moveTo>
                  <a:pt x="963860" y="1236730"/>
                </a:moveTo>
                <a:lnTo>
                  <a:pt x="963860" y="6183465"/>
                </a:lnTo>
                <a:cubicBezTo>
                  <a:pt x="963860" y="6866491"/>
                  <a:pt x="954517" y="7420191"/>
                  <a:pt x="942992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2992" y="4"/>
                </a:lnTo>
                <a:cubicBezTo>
                  <a:pt x="954517" y="4"/>
                  <a:pt x="963860" y="553704"/>
                  <a:pt x="963860" y="123673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27585" tIns="67372" rIns="67372" bIns="67373" numCol="1" spcCol="1270" anchor="ctr" anchorCtr="0">
            <a:noAutofit/>
          </a:bodyPr>
          <a:lstStyle/>
          <a:p>
            <a:pPr marL="285750" lvl="1" indent="-285750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BD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bn-BD" sz="3600" b="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 ধারার সাধারণ অন্তর  নির্ণয় করতে পারবে।</a:t>
            </a:r>
            <a:endParaRPr lang="en-US" sz="3600" b="0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90598" y="5025888"/>
            <a:ext cx="1038004" cy="1482862"/>
          </a:xfrm>
          <a:custGeom>
            <a:avLst/>
            <a:gdLst>
              <a:gd name="connsiteX0" fmla="*/ 0 w 1482862"/>
              <a:gd name="connsiteY0" fmla="*/ 0 h 1038004"/>
              <a:gd name="connsiteX1" fmla="*/ 963860 w 1482862"/>
              <a:gd name="connsiteY1" fmla="*/ 0 h 1038004"/>
              <a:gd name="connsiteX2" fmla="*/ 1482862 w 1482862"/>
              <a:gd name="connsiteY2" fmla="*/ 519002 h 1038004"/>
              <a:gd name="connsiteX3" fmla="*/ 963860 w 1482862"/>
              <a:gd name="connsiteY3" fmla="*/ 1038004 h 1038004"/>
              <a:gd name="connsiteX4" fmla="*/ 0 w 1482862"/>
              <a:gd name="connsiteY4" fmla="*/ 1038004 h 1038004"/>
              <a:gd name="connsiteX5" fmla="*/ 519002 w 1482862"/>
              <a:gd name="connsiteY5" fmla="*/ 519002 h 1038004"/>
              <a:gd name="connsiteX6" fmla="*/ 0 w 1482862"/>
              <a:gd name="connsiteY6" fmla="*/ 0 h 103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862" h="1038004">
                <a:moveTo>
                  <a:pt x="1482862" y="0"/>
                </a:moveTo>
                <a:lnTo>
                  <a:pt x="1482862" y="674702"/>
                </a:lnTo>
                <a:lnTo>
                  <a:pt x="741431" y="1038004"/>
                </a:lnTo>
                <a:lnTo>
                  <a:pt x="0" y="674702"/>
                </a:lnTo>
                <a:lnTo>
                  <a:pt x="0" y="0"/>
                </a:lnTo>
                <a:lnTo>
                  <a:pt x="741431" y="363302"/>
                </a:lnTo>
                <a:lnTo>
                  <a:pt x="1482862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5400" tIns="544402" rIns="25400" bIns="544402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000" kern="1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128602" y="5047248"/>
            <a:ext cx="8015398" cy="963861"/>
          </a:xfrm>
          <a:custGeom>
            <a:avLst/>
            <a:gdLst>
              <a:gd name="connsiteX0" fmla="*/ 160647 w 963860"/>
              <a:gd name="connsiteY0" fmla="*/ 0 h 7420195"/>
              <a:gd name="connsiteX1" fmla="*/ 803213 w 963860"/>
              <a:gd name="connsiteY1" fmla="*/ 0 h 7420195"/>
              <a:gd name="connsiteX2" fmla="*/ 963860 w 963860"/>
              <a:gd name="connsiteY2" fmla="*/ 160647 h 7420195"/>
              <a:gd name="connsiteX3" fmla="*/ 963860 w 963860"/>
              <a:gd name="connsiteY3" fmla="*/ 7420195 h 7420195"/>
              <a:gd name="connsiteX4" fmla="*/ 963860 w 963860"/>
              <a:gd name="connsiteY4" fmla="*/ 7420195 h 7420195"/>
              <a:gd name="connsiteX5" fmla="*/ 0 w 963860"/>
              <a:gd name="connsiteY5" fmla="*/ 7420195 h 7420195"/>
              <a:gd name="connsiteX6" fmla="*/ 0 w 963860"/>
              <a:gd name="connsiteY6" fmla="*/ 7420195 h 7420195"/>
              <a:gd name="connsiteX7" fmla="*/ 0 w 963860"/>
              <a:gd name="connsiteY7" fmla="*/ 160647 h 7420195"/>
              <a:gd name="connsiteX8" fmla="*/ 160647 w 963860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860" h="7420195">
                <a:moveTo>
                  <a:pt x="963860" y="1236730"/>
                </a:moveTo>
                <a:lnTo>
                  <a:pt x="963860" y="6183465"/>
                </a:lnTo>
                <a:cubicBezTo>
                  <a:pt x="963860" y="6866491"/>
                  <a:pt x="954517" y="7420191"/>
                  <a:pt x="942992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2992" y="4"/>
                </a:lnTo>
                <a:cubicBezTo>
                  <a:pt x="954517" y="4"/>
                  <a:pt x="963860" y="553704"/>
                  <a:pt x="963860" y="123673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99137" tIns="64832" rIns="64832" bIns="64833" numCol="1" spcCol="1270" anchor="ctr" anchorCtr="0">
            <a:noAutofit/>
          </a:bodyPr>
          <a:lstStyle/>
          <a:p>
            <a:pPr marL="285750" lvl="1" indent="-285750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BD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bn-BD" sz="3600" b="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 ধারার সাধারণ পদ ও সমষ্টি নির্ণয় করতে পারবে।</a:t>
            </a:r>
            <a:endParaRPr lang="en-US" sz="3600" b="0" kern="1200" dirty="0">
              <a:solidFill>
                <a:schemeClr val="tx1"/>
              </a:solidFill>
            </a:endParaRPr>
          </a:p>
        </p:txBody>
      </p:sp>
      <p:sp>
        <p:nvSpPr>
          <p:cNvPr id="14" name="Date Placeholder 15"/>
          <p:cNvSpPr txBox="1">
            <a:spLocks/>
          </p:cNvSpPr>
          <p:nvPr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2662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66800" y="3923310"/>
            <a:ext cx="5544761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১ম পদ ও ২য়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পদের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6-3=3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0783" y="4442620"/>
            <a:ext cx="555861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২য় পদ ও ৩য়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 পদের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9-6=3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9141" y="4964850"/>
            <a:ext cx="556026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৩য় পদ ও ৪র্থ  পদের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12-9=3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809" y="5715000"/>
            <a:ext cx="7086191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অর্থাৎ প্রতিক্ষেত্রে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3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, তাই এটি একটি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 2"/>
              </a:rPr>
              <a:t>সমান্তর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ধারা।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875" y="1253855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28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  <a:sym typeface="Wingdings 2"/>
              </a:rPr>
              <a:t>সমান্তর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ধারা</a:t>
            </a:r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ধারার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 পদ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থেকে এর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পূর্ববর্তী পদের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 সময় সমান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হলে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সে ধারাটিকে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 2"/>
              </a:rPr>
              <a:t>সমান্তর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ধারা বলে এবং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 কে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অন্তর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বলে।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OMJ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: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3 +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6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+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9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+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12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+……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একটি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  <a:sym typeface="Wingdings 2"/>
              </a:rPr>
              <a:t>সমান্তর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ধারা। কারণ-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এখানে,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311729" y="1230494"/>
            <a:ext cx="8492835" cy="517030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-12648" y="25075"/>
            <a:ext cx="9143428" cy="6750333"/>
            <a:chOff x="-11691" y="13855"/>
            <a:chExt cx="9072564" cy="6858000"/>
          </a:xfrm>
        </p:grpSpPr>
        <p:sp>
          <p:nvSpPr>
            <p:cNvPr id="39" name="Rectangle 38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noFill/>
            <a:ln w="193675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noFill/>
            <a:ln w="142875">
              <a:solidFill>
                <a:srgbClr val="FF9900"/>
              </a:solidFill>
            </a:ln>
            <a:effectLst>
              <a:reflection endPos="0" dist="50800" dir="5400000" sy="-100000" algn="bl" rotWithShape="0"/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96142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28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3476</TotalTime>
  <Words>857</Words>
  <Application>Microsoft Office PowerPoint</Application>
  <PresentationFormat>On-screen Show (4:3)</PresentationFormat>
  <Paragraphs>181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College</dc:creator>
  <cp:lastModifiedBy>Abdul Baten</cp:lastModifiedBy>
  <cp:revision>822</cp:revision>
  <dcterms:created xsi:type="dcterms:W3CDTF">2012-09-20T03:56:32Z</dcterms:created>
  <dcterms:modified xsi:type="dcterms:W3CDTF">2016-04-09T16:52:39Z</dcterms:modified>
</cp:coreProperties>
</file>